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5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6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7.xml" ContentType="application/vnd.openxmlformats-officedocument.theme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8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9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37" r:id="rId6"/>
    <p:sldMasterId id="2147483759" r:id="rId7"/>
    <p:sldMasterId id="2147483776" r:id="rId8"/>
    <p:sldMasterId id="2147483791" r:id="rId9"/>
    <p:sldMasterId id="2147483807" r:id="rId10"/>
  </p:sldMasterIdLst>
  <p:notesMasterIdLst>
    <p:notesMasterId r:id="rId50"/>
  </p:notesMasterIdLst>
  <p:sldIdLst>
    <p:sldId id="275" r:id="rId11"/>
    <p:sldId id="344" r:id="rId12"/>
    <p:sldId id="276" r:id="rId13"/>
    <p:sldId id="345" r:id="rId14"/>
    <p:sldId id="270" r:id="rId15"/>
    <p:sldId id="271" r:id="rId16"/>
    <p:sldId id="272" r:id="rId17"/>
    <p:sldId id="329" r:id="rId18"/>
    <p:sldId id="350" r:id="rId19"/>
    <p:sldId id="349" r:id="rId20"/>
    <p:sldId id="351" r:id="rId21"/>
    <p:sldId id="368" r:id="rId22"/>
    <p:sldId id="375" r:id="rId23"/>
    <p:sldId id="370" r:id="rId24"/>
    <p:sldId id="371" r:id="rId25"/>
    <p:sldId id="357" r:id="rId26"/>
    <p:sldId id="358" r:id="rId27"/>
    <p:sldId id="374" r:id="rId28"/>
    <p:sldId id="359" r:id="rId29"/>
    <p:sldId id="367" r:id="rId30"/>
    <p:sldId id="369" r:id="rId31"/>
    <p:sldId id="360" r:id="rId32"/>
    <p:sldId id="361" r:id="rId33"/>
    <p:sldId id="362" r:id="rId34"/>
    <p:sldId id="363" r:id="rId35"/>
    <p:sldId id="364" r:id="rId36"/>
    <p:sldId id="365" r:id="rId37"/>
    <p:sldId id="366" r:id="rId38"/>
    <p:sldId id="330" r:id="rId39"/>
    <p:sldId id="331" r:id="rId40"/>
    <p:sldId id="333" r:id="rId41"/>
    <p:sldId id="335" r:id="rId42"/>
    <p:sldId id="291" r:id="rId43"/>
    <p:sldId id="338" r:id="rId44"/>
    <p:sldId id="340" r:id="rId45"/>
    <p:sldId id="325" r:id="rId46"/>
    <p:sldId id="341" r:id="rId47"/>
    <p:sldId id="342" r:id="rId48"/>
    <p:sldId id="346" r:id="rId4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 академии" id="{3413C8E1-695D-4CE3-A112-135EAFEF092C}">
          <p14:sldIdLst>
            <p14:sldId id="275"/>
            <p14:sldId id="344"/>
            <p14:sldId id="276"/>
            <p14:sldId id="345"/>
            <p14:sldId id="270"/>
            <p14:sldId id="271"/>
            <p14:sldId id="272"/>
            <p14:sldId id="329"/>
          </p14:sldIdLst>
        </p14:section>
        <p14:section name="Карьера в IT" id="{C287B424-FF0D-497F-9E90-228BBB5504CE}">
          <p14:sldIdLst>
            <p14:sldId id="350"/>
            <p14:sldId id="349"/>
            <p14:sldId id="351"/>
            <p14:sldId id="368"/>
            <p14:sldId id="375"/>
            <p14:sldId id="370"/>
            <p14:sldId id="371"/>
            <p14:sldId id="357"/>
            <p14:sldId id="358"/>
            <p14:sldId id="374"/>
            <p14:sldId id="359"/>
            <p14:sldId id="367"/>
            <p14:sldId id="36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Программы обучения и преимущества" id="{2F058096-305D-454B-B391-236D769FDAAF}">
          <p14:sldIdLst>
            <p14:sldId id="330"/>
            <p14:sldId id="331"/>
            <p14:sldId id="333"/>
            <p14:sldId id="335"/>
            <p14:sldId id="291"/>
            <p14:sldId id="338"/>
            <p14:sldId id="340"/>
            <p14:sldId id="325"/>
            <p14:sldId id="341"/>
            <p14:sldId id="342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78886" autoAdjust="0"/>
  </p:normalViewPr>
  <p:slideViewPr>
    <p:cSldViewPr snapToGrid="0">
      <p:cViewPr varScale="1">
        <p:scale>
          <a:sx n="91" d="100"/>
          <a:sy n="91" d="100"/>
        </p:scale>
        <p:origin x="142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72df30b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72df30bd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Мучать преподавателей, выполнять домашние задания, развиваться и совершенствоваться.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24710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72df30b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72df30bd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Вероятность</a:t>
            </a:r>
            <a:r>
              <a:rPr lang="ru-RU" baseline="0" dirty="0" smtClean="0"/>
              <a:t> того, что Вы найдете работу выше, если Вы знаете английский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34455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72df30b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72df30bd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Для поиска работы – составляем резюме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31366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72df30b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72df30bd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904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72df30b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72df30bd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5401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72df30b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72df30bd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2988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72df30b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72df30bd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7711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72df30b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72df30bd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0063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72df30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72df30bd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76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1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40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13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767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https://www.epravda.com.ua/rus/news/2018/10/30/642128/</a:t>
            </a:r>
            <a:endParaRPr lang="ru-RU" dirty="0" smtClean="0"/>
          </a:p>
          <a:p>
            <a:endParaRPr lang="ru-RU" dirty="0" smtClean="0"/>
          </a:p>
          <a:p>
            <a:r>
              <a:rPr lang="ru-RU" b="0" dirty="0" smtClean="0">
                <a:effectLst/>
              </a:rPr>
              <a:t>По результатам первого полугодия 2018 года услуги в сфере информационных технологий обогнали трубопроводный транспорт и стали второй крупнейшей отраслью по экспорту услуг − более 20% всех экспортируемых услуг.</a:t>
            </a:r>
            <a:endParaRPr lang="ru-RU" dirty="0" smtClean="0"/>
          </a:p>
          <a:p>
            <a:r>
              <a:rPr lang="ru-RU" b="0" dirty="0" smtClean="0">
                <a:effectLst/>
              </a:rPr>
              <a:t>Об этом говорится в результатах исследования экспертов Ассоциации "IT </a:t>
            </a:r>
            <a:r>
              <a:rPr lang="ru-RU" b="0" dirty="0" err="1" smtClean="0">
                <a:effectLst/>
              </a:rPr>
              <a:t>Ukraine</a:t>
            </a:r>
            <a:r>
              <a:rPr lang="ru-RU" b="0" dirty="0" smtClean="0">
                <a:effectLst/>
              </a:rPr>
              <a:t>" и Офиса эффективного регулирования (BRDO).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656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https://spectrum.ieee.org/static/interactive-the-top-programming-languages-2019?utm_source=spectrum-hero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1591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https://spectrum.ieee.org/static/interactive-the-top-programming-languages-2019?utm_source=spectrum-hero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94580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0658e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0658e5a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Учите</a:t>
            </a:r>
            <a:r>
              <a:rPr lang="ru-RU" baseline="0" dirty="0" smtClean="0"/>
              <a:t> теорию. Невозможно из обезьянки сразу стать инженером. Нужно учиться постепенно. На собеседованиях у вас будут спрашивать мат часть – базовые теоретические вещи.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aseline="0" dirty="0" smtClean="0"/>
              <a:t>На собеседовании: - я теорию не очень знаю, давай я тебе что-то сделаю на практике – послушай, а ты можешь разговаривать без алфавита? Или писать без знания букв?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60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1814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21527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154194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8569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976045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2211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6610847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3445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03445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82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7256320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06193327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385517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846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65046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19430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890442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845782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31899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600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05213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89845777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0A9BAFB7-6351-4EF7-943A-A793727884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4705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2A286CD1-45D3-491C-82DC-4A7C2A30E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57768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B76EC70F-7DF6-4C5F-AD64-1DA5A3D3CE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0834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8210554F-FCC8-4A3B-B4DD-432C8F79C3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3897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43B54594-F160-4173-B891-805918E542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46960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3647729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83398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6924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6965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338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8832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22652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842660" y="534390"/>
            <a:ext cx="5822213" cy="568828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7284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16280" y="985652"/>
            <a:ext cx="5062194" cy="479763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664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73FA166B-8E24-4B8F-B21F-54F6191BB8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5561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D1ADC5F2-8453-40E5-8BFB-DA09A00D3A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72994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6BB121-C70F-44C9-A734-E315B54D1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0427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2089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516957"/>
            <a:ext cx="12192000" cy="2083894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757733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826865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142710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401288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3776351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59411241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9383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092991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09595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86848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103911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9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391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111797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2013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79938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621579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346315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39161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49230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2681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1416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26768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98198333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2952658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481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164072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925496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292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E1AAE37-B6E2-479D-B41E-DB1D8A17D8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03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154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E1AAE37-B6E2-479D-B41E-DB1D8A17D8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9782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777150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3069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63762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6857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85164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265500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23830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3012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64055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80846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3606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1626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2296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7142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20160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269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7025183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9598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0361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56738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020735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8792394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553387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8594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25014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9587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slideLayout" Target="../slideLayouts/slideLayout152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7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2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5.xml"/><Relationship Id="rId16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slideLayout" Target="../slideLayouts/slideLayout8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slideLayout" Target="../slideLayouts/slideLayout102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slideLayout" Target="../slideLayouts/slideLayout101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1.xml"/><Relationship Id="rId16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slideLayout" Target="../slideLayouts/slideLayout10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3.xml"/><Relationship Id="rId13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08.xml"/><Relationship Id="rId7" Type="http://schemas.openxmlformats.org/officeDocument/2006/relationships/slideLayout" Target="../slideLayouts/slideLayout112.xml"/><Relationship Id="rId12" Type="http://schemas.openxmlformats.org/officeDocument/2006/relationships/slideLayout" Target="../slideLayouts/slideLayout117.xml"/><Relationship Id="rId2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11.xml"/><Relationship Id="rId11" Type="http://schemas.openxmlformats.org/officeDocument/2006/relationships/slideLayout" Target="../slideLayouts/slideLayout116.xml"/><Relationship Id="rId5" Type="http://schemas.openxmlformats.org/officeDocument/2006/relationships/slideLayout" Target="../slideLayouts/slideLayout110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15.xml"/><Relationship Id="rId4" Type="http://schemas.openxmlformats.org/officeDocument/2006/relationships/slideLayout" Target="../slideLayouts/slideLayout109.xml"/><Relationship Id="rId9" Type="http://schemas.openxmlformats.org/officeDocument/2006/relationships/slideLayout" Target="../slideLayouts/slideLayout114.xml"/><Relationship Id="rId14" Type="http://schemas.openxmlformats.org/officeDocument/2006/relationships/slideLayout" Target="../slideLayouts/slideLayout11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1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20.09.2019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82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20.09.2019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2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754" r:id="rId11"/>
    <p:sldLayoutId id="2147483756" r:id="rId12"/>
    <p:sldLayoutId id="21474837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82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826" r:id="rId17"/>
    <p:sldLayoutId id="214748382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028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14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520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2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6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3.pn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5.pn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83.xml"/><Relationship Id="rId6" Type="http://schemas.microsoft.com/office/2007/relationships/hdphoto" Target="../media/hdphoto3.wdp"/><Relationship Id="rId5" Type="http://schemas.openxmlformats.org/officeDocument/2006/relationships/image" Target="../media/image7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4.xml"/><Relationship Id="rId5" Type="http://schemas.openxmlformats.org/officeDocument/2006/relationships/image" Target="../media/image9.em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image" Target="../media/image10.emf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9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062194" y="3371940"/>
            <a:ext cx="8637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Как стать программистом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8925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IT-индустрия в первом полугодии 2018 вышла на 2 место в украинском экспорте услуг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58" y="2047875"/>
            <a:ext cx="9115389" cy="4448175"/>
          </a:xfrm>
        </p:spPr>
      </p:pic>
    </p:spTree>
    <p:extLst>
      <p:ext uri="{BB962C8B-B14F-4D97-AF65-F5344CB8AC3E}">
        <p14:creationId xmlns:p14="http://schemas.microsoft.com/office/powerpoint/2010/main" val="275331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2679700"/>
            <a:ext cx="10858499" cy="1325563"/>
          </a:xfrm>
        </p:spPr>
        <p:txBody>
          <a:bodyPr/>
          <a:lstStyle/>
          <a:p>
            <a:r>
              <a:rPr lang="ru-RU" dirty="0" smtClean="0"/>
              <a:t>Что нужно </a:t>
            </a:r>
            <a:r>
              <a:rPr lang="ru-RU" dirty="0"/>
              <a:t>сделать, чтобы стать </a:t>
            </a:r>
            <a:r>
              <a:rPr lang="ru-RU" dirty="0" smtClean="0"/>
              <a:t>программистом?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042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 txBox="1">
            <a:spLocks/>
          </p:cNvSpPr>
          <p:nvPr/>
        </p:nvSpPr>
        <p:spPr>
          <a:xfrm>
            <a:off x="903889" y="6058976"/>
            <a:ext cx="10972800" cy="533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None/>
            </a:pPr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Иметь желание программировать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Изображение 4" descr="pr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328" y="223144"/>
            <a:ext cx="7851727" cy="573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730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 txBox="1">
            <a:spLocks/>
          </p:cNvSpPr>
          <p:nvPr/>
        </p:nvSpPr>
        <p:spPr>
          <a:xfrm>
            <a:off x="1061545" y="6111528"/>
            <a:ext cx="10972800" cy="533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None/>
            </a:pPr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Выбрать технологию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827" b="-1"/>
          <a:stretch/>
        </p:blipFill>
        <p:spPr>
          <a:xfrm>
            <a:off x="3946634" y="157654"/>
            <a:ext cx="5202621" cy="609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34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 txBox="1">
            <a:spLocks/>
          </p:cNvSpPr>
          <p:nvPr/>
        </p:nvSpPr>
        <p:spPr>
          <a:xfrm>
            <a:off x="1061545" y="6111528"/>
            <a:ext cx="10972800" cy="533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None/>
            </a:pPr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Выбрать технологию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545" y="370709"/>
            <a:ext cx="10755633" cy="574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4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 txBox="1">
            <a:spLocks/>
          </p:cNvSpPr>
          <p:nvPr/>
        </p:nvSpPr>
        <p:spPr>
          <a:xfrm>
            <a:off x="1061545" y="6111528"/>
            <a:ext cx="10972800" cy="533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None/>
            </a:pPr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Выбрать направление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r="76973" b="55760"/>
          <a:stretch/>
        </p:blipFill>
        <p:spPr>
          <a:xfrm>
            <a:off x="1450340" y="2287429"/>
            <a:ext cx="3352886" cy="21472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80697" t="-3492" r="-291" b="49974"/>
          <a:stretch/>
        </p:blipFill>
        <p:spPr>
          <a:xfrm>
            <a:off x="4288219" y="-110105"/>
            <a:ext cx="4025464" cy="36649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588" y="2574092"/>
            <a:ext cx="1961596" cy="19615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54651" r="76973"/>
          <a:stretch/>
        </p:blipFill>
        <p:spPr>
          <a:xfrm>
            <a:off x="5378131" y="4144008"/>
            <a:ext cx="3075939" cy="2019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93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6015"/>
          <a:stretch/>
        </p:blipFill>
        <p:spPr>
          <a:xfrm>
            <a:off x="1" y="0"/>
            <a:ext cx="121253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38" y="479067"/>
            <a:ext cx="11360850" cy="76365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Учеба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441564" y="4405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больше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4" y="1348663"/>
            <a:ext cx="12021250" cy="520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350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 txBox="1">
            <a:spLocks/>
          </p:cNvSpPr>
          <p:nvPr/>
        </p:nvSpPr>
        <p:spPr>
          <a:xfrm>
            <a:off x="1061545" y="6111528"/>
            <a:ext cx="10972800" cy="53343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None/>
            </a:pPr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Повышайте кругозор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977" y="1539425"/>
            <a:ext cx="1905131" cy="19051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24" y="1498178"/>
            <a:ext cx="3628822" cy="19051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434" y="1220910"/>
            <a:ext cx="4251760" cy="249126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145" y="3835655"/>
            <a:ext cx="3790155" cy="159267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075" y="3835655"/>
            <a:ext cx="3244793" cy="160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5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555750" y="404207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английский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33" y="1378982"/>
            <a:ext cx="9117862" cy="5147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4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F9DBD6-006A-4FE6-897C-420362B025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4" y="1604250"/>
            <a:ext cx="3076937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5AA9D2-2788-4588-A609-8B8C36A011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8" y="1605925"/>
            <a:ext cx="2851150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03ACAA-F25F-437C-89A4-37AD16F876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16" y="1604250"/>
            <a:ext cx="3075079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456847" y="4820351"/>
            <a:ext cx="22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Максим Шептала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212" y="4820352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Анатолий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Витко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4090" y="4820351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Татьяна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Конюка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5826" y="5220209"/>
            <a:ext cx="3030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1400" dirty="0">
                <a:solidFill>
                  <a:prstClr val="white"/>
                </a:solidFill>
                <a:latin typeface="Ubuntu" panose="020B0504030602030204" pitchFamily="34" charset="0"/>
              </a:rPr>
              <a:t>Ректор Днепровского технологического университета ШАГ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2898" y="23394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7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Директор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филиала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Кременчуг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4655" y="5209195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Менеджер 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работе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с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клиентами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386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2679700"/>
            <a:ext cx="10858499" cy="1325563"/>
          </a:xfrm>
        </p:spPr>
        <p:txBody>
          <a:bodyPr/>
          <a:lstStyle/>
          <a:p>
            <a:r>
              <a:rPr lang="ru-RU" dirty="0" smtClean="0"/>
              <a:t>Как найти работу?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424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53"/>
            <a:ext cx="12192001" cy="791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31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555750" y="7743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CV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225" y="77438"/>
            <a:ext cx="5549851" cy="6664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8825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466139" y="91422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099" y="1080786"/>
            <a:ext cx="9627900" cy="5708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527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751889" y="1726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302" y="886300"/>
            <a:ext cx="8140675" cy="597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912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555750" y="2774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69" y="1051712"/>
            <a:ext cx="6982038" cy="5806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162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937200" y="2419350"/>
            <a:ext cx="11597700" cy="30003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Теория</a:t>
            </a:r>
            <a:endParaRPr sz="3200" b="1" dirty="0" smtClean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Hard skills</a:t>
            </a:r>
            <a:endParaRPr sz="3200" b="1" dirty="0" smtClean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Soft 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skills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Тестовое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dirty="0">
              <a:solidFill>
                <a:srgbClr val="03A9F4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94300" y="323850"/>
            <a:ext cx="11169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Собеседование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3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670500" y="2447925"/>
            <a:ext cx="11597700" cy="2943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333375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Необходимо сделать вовремя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47675" indent="-5715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Делать внимательно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Обязательно закончить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Превратить в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проект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670500" y="485775"/>
            <a:ext cx="11169600" cy="876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Тестовое задание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698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656639" y="3250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И еще…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773175" y="2383063"/>
            <a:ext cx="10933050" cy="27399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 </a:t>
            </a: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бойтесь поменять свою работу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Не забывайте актуализировать свое резюме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Воплотите свою мечту в реальность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:)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582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1100138" y="2327275"/>
            <a:ext cx="2595562" cy="2559050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4737100" y="2327275"/>
            <a:ext cx="2595563" cy="2559050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8374063" y="2327275"/>
            <a:ext cx="2595562" cy="2559050"/>
          </a:xfrm>
        </p:spPr>
      </p:pic>
      <p:sp>
        <p:nvSpPr>
          <p:cNvPr id="5" name="TextBox 4"/>
          <p:cNvSpPr txBox="1"/>
          <p:nvPr/>
        </p:nvSpPr>
        <p:spPr>
          <a:xfrm>
            <a:off x="802429" y="5275107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8153" y="527510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0127" y="5275106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- не имеющая аналогов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7857" y="1279708"/>
            <a:ext cx="593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направлениям:</a:t>
            </a: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43993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489717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111691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8666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</a:t>
            </a:r>
            <a:r>
              <a:rPr lang="ru-RU" sz="2000" b="1" dirty="0" smtClean="0">
                <a:latin typeface="Ubuntu" panose="020B0504030602030204" pitchFamily="34" charset="0"/>
              </a:rPr>
              <a:t>стать программистом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7629" y="1453175"/>
            <a:ext cx="542909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программирования.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Языки программирования (C, C++, C#,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JavaScript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PHP и др.)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Методы командной разработки.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Технологии программирования и администрирования баз данных.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Паттерны проектирования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ПО под мобильные платформы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Android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iOS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WEB-приложений.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игр.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Сетевые приложения.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безопасности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Проектный менеджмент.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	</a:t>
            </a:r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309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297677"/>
            <a:ext cx="380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6917485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333768" y="835738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Графические редакторы компании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Photoshop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Illustrator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InDesign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Навыки рисунка, создания эскизов.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Теория дизайна, брэндинг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айдентика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работа с фирменными стилями.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Вёрстка и макетирование.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Допечатная подготовка.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-дизайн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web-кодинг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дизайн и создание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-страниц.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Создание анимации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Animate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Юзабилити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поисковая оптимизация веб-сайтов.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3ds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Maya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3d, прохождение сертификации.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3D-моделирование и визуализация.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3D-анимация, создание компьютерных мультфильмов.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Работа с видео и звуком.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6787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39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253381" y="443852"/>
            <a:ext cx="5429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Построение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IPv4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IPv6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сетей: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LAN: Ethernet, L2/L3 Switching, VLAN, STP (RSTP, MSTP)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Протоколы маршрутизации: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EIGRP, OSPF, BGP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обработки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multicast: IGMP, CGMP, PIM.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ключевых сетевых сервисов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обеспечения безопасности сетей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Операционные системы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Развертывание и поддержка рабочих станций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10.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Управление инфраструктурой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Active Directory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сервисов на базе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Резервное копирования и восстановление данных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Кибербезопасность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8480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успеха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международный диплом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Компьютерной Академии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«ШАГ»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5055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Система управления учебным процессом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MYSTAT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707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C:\Users\1\Desktop\gudilin.jpg">
            <a:extLst>
              <a:ext uri="{FF2B5EF4-FFF2-40B4-BE49-F238E27FC236}">
                <a16:creationId xmlns:a16="http://schemas.microsoft.com/office/drawing/2014/main" id="{51067505-DF80-4991-9122-D2FF9AA5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6905" y="1451594"/>
            <a:ext cx="2109004" cy="2137124"/>
          </a:xfrm>
          <a:prstGeom prst="rect">
            <a:avLst/>
          </a:prstGeom>
          <a:noFill/>
        </p:spPr>
      </p:pic>
      <p:pic>
        <p:nvPicPr>
          <p:cNvPr id="29" name="Picture 3" descr="C:\Users\1\Desktop\panchenko.jpg">
            <a:extLst>
              <a:ext uri="{FF2B5EF4-FFF2-40B4-BE49-F238E27FC236}">
                <a16:creationId xmlns:a16="http://schemas.microsoft.com/office/drawing/2014/main" id="{DEF7A3FC-6D2C-4EC6-A428-FB7D9C40727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711" b="711"/>
          <a:stretch>
            <a:fillRect/>
          </a:stretch>
        </p:blipFill>
        <p:spPr bwMode="auto">
          <a:xfrm>
            <a:off x="1182688" y="1460500"/>
            <a:ext cx="2120900" cy="2090738"/>
          </a:xfrm>
          <a:prstGeom prst="rect">
            <a:avLst/>
          </a:prstGeom>
          <a:noFill/>
        </p:spPr>
      </p:pic>
      <p:pic>
        <p:nvPicPr>
          <p:cNvPr id="30" name="Picture 2" descr="C:\Users\1\Desktop\birukova.jpg">
            <a:extLst>
              <a:ext uri="{FF2B5EF4-FFF2-40B4-BE49-F238E27FC236}">
                <a16:creationId xmlns:a16="http://schemas.microsoft.com/office/drawing/2014/main" id="{BA3939C1-4168-4292-99A8-DE3E6117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0280" y="1468402"/>
            <a:ext cx="2120210" cy="2120210"/>
          </a:xfrm>
          <a:prstGeom prst="rect">
            <a:avLst/>
          </a:prstGeom>
          <a:noFill/>
        </p:spPr>
      </p:pic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B4B0C0C-97D3-41B2-9AA6-D9AD86D8A666}"/>
              </a:ext>
            </a:extLst>
          </p:cNvPr>
          <p:cNvSpPr/>
          <p:nvPr/>
        </p:nvSpPr>
        <p:spPr>
          <a:xfrm>
            <a:off x="48740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0D78418-13FC-4626-868C-73AC5D82528D}"/>
              </a:ext>
            </a:extLst>
          </p:cNvPr>
          <p:cNvSpPr/>
          <p:nvPr/>
        </p:nvSpPr>
        <p:spPr>
          <a:xfrm>
            <a:off x="86332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6" name="Freeform: Shape 29">
            <a:extLst>
              <a:ext uri="{FF2B5EF4-FFF2-40B4-BE49-F238E27FC236}">
                <a16:creationId xmlns:a16="http://schemas.microsoft.com/office/drawing/2014/main" id="{EB65BDD9-3631-43B6-A96C-B6CE9FA141BF}"/>
              </a:ext>
            </a:extLst>
          </p:cNvPr>
          <p:cNvSpPr/>
          <p:nvPr/>
        </p:nvSpPr>
        <p:spPr>
          <a:xfrm>
            <a:off x="99757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0596" y="323983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lumOff val="15000"/>
                  </a:prst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Отзывы выпускников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551" y="4972421"/>
            <a:ext cx="3287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Обучение в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ШАГе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превзошло мои ожидания. Такие преподаватели как Елена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Шишковец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или Кирилл Лобода смогли объяснить очень сложные вещи достаточно простыми словами, сумели привить любовь к той специализации, которую они преподавали, научили делать готовый продукт, а не просто учебный проект.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2702" y="3939809"/>
            <a:ext cx="376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Наталья Панченко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0232" y="4579226"/>
            <a:ext cx="3025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Game-designer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Innovation Group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31" y="3930203"/>
            <a:ext cx="327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Ольга Бирюкова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795" y="4481082"/>
            <a:ext cx="358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Разработчик мобильных приложений для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Android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в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GlobalLogic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Ukraine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828" y="4970406"/>
            <a:ext cx="324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ходе обучения в Компьютерной Академии ШАГ я получила необходимые знания и практику , изучила особенности создания программного продукта, определила для себя цели и направление дальнейшего развития.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007" y="3922009"/>
            <a:ext cx="358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Денис </a:t>
            </a: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Гудилин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7532" y="4431401"/>
            <a:ext cx="33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Research IT Support Analyst в Barclays Capital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Англия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8695" y="4942747"/>
            <a:ext cx="3436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Для меня при выборе места обучения сыграли роль ключевые факторы: узкоспециализированное обучение по актуальным программам ведущих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IТ-компаний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практика на современном оборудовании и возможность получить международные сертификаты, без которых в моей сфере работать в престижной компании очень сложно.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8329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381976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145512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3" name="Picture 5" descr="C:\Users\1\Desktop\2000px-Innovation_Group_logo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1675" y="3374733"/>
            <a:ext cx="1303550" cy="462108"/>
          </a:xfrm>
          <a:prstGeom prst="rect">
            <a:avLst/>
          </a:prstGeom>
          <a:noFill/>
        </p:spPr>
      </p:pic>
      <p:pic>
        <p:nvPicPr>
          <p:cNvPr id="24" name="Picture 6" descr="C:\Users\1\Desktop\GlobalLogi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5180" y="3477930"/>
            <a:ext cx="1330619" cy="300340"/>
          </a:xfrm>
          <a:prstGeom prst="rect">
            <a:avLst/>
          </a:prstGeom>
          <a:noFill/>
        </p:spPr>
      </p:pic>
      <p:pic>
        <p:nvPicPr>
          <p:cNvPr id="25" name="Picture 7" descr="C:\Users\1\Desktop\barclays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89923" y="3327451"/>
            <a:ext cx="1497004" cy="60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7066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-584200"/>
            <a:ext cx="12734925" cy="90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2187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Продолжаем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</a:t>
            </a:r>
            <a:r>
              <a:rPr lang="ru-RU" sz="2000" b="1" dirty="0" smtClean="0">
                <a:latin typeface="Ubuntu" panose="020B0504030602030204" pitchFamily="34" charset="0"/>
              </a:rPr>
              <a:t>стать программистом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7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AE9ED6-5053-450B-B0D9-792B230D6A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379336"/>
            <a:ext cx="5492936" cy="5613153"/>
          </a:xfrm>
        </p:spPr>
      </p:pic>
      <p:sp>
        <p:nvSpPr>
          <p:cNvPr id="4" name="TextBox 3"/>
          <p:cNvSpPr txBox="1"/>
          <p:nvPr/>
        </p:nvSpPr>
        <p:spPr>
          <a:xfrm>
            <a:off x="6841065" y="948266"/>
            <a:ext cx="4888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 академия ШАГ, Кременчуг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1064" y="3185913"/>
            <a:ext cx="488808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Открыт в 2019 году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12 сотрудников,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18 июня приняла первых студентов Летного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IT-</a:t>
            </a:r>
            <a:r>
              <a:rPr kumimoji="0" 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лагеря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</a:t>
            </a:r>
            <a:r>
              <a:rPr lang="ru-RU" dirty="0">
                <a:solidFill>
                  <a:prstClr val="black"/>
                </a:solidFill>
                <a:latin typeface="Ubuntu" panose="020B0504030602030204" pitchFamily="34" charset="0"/>
              </a:rPr>
              <a:t>ы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находимся по адресу: </a:t>
            </a:r>
            <a:r>
              <a:rPr lang="ru-RU" dirty="0" err="1"/>
              <a:t>ул.Первомайская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20а, офис 313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4E2898-A9B0-1744-8C59-A91E97D2FDDE}"/>
              </a:ext>
            </a:extLst>
          </p:cNvPr>
          <p:cNvSpPr/>
          <p:nvPr/>
        </p:nvSpPr>
        <p:spPr>
          <a:xfrm>
            <a:off x="10636248" y="-5660"/>
            <a:ext cx="1295128" cy="2057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3E8DA3-5613-054D-AAF9-38FD086F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0081" y="686361"/>
            <a:ext cx="1110184" cy="11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52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9892680" y="-263121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120302" y="1035247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8804949" y="4811348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568923" y="619956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филиала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10118402" y="304336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4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169190" y="4398513"/>
            <a:ext cx="3069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университета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674211" y="1435094"/>
            <a:ext cx="7400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54266" y="2743534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600" b="1" dirty="0" smtClean="0">
                <a:solidFill>
                  <a:prstClr val="white"/>
                </a:solidFill>
                <a:latin typeface="Ubuntu Light" pitchFamily="34" charset="0"/>
              </a:rPr>
              <a:t>школы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8753F-25EC-4683-888A-75DAED4F1AC1}"/>
              </a:ext>
            </a:extLst>
          </p:cNvPr>
          <p:cNvSpPr txBox="1"/>
          <p:nvPr/>
        </p:nvSpPr>
        <p:spPr>
          <a:xfrm>
            <a:off x="4467145" y="1615817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9-1</a:t>
            </a: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</a:t>
            </a:r>
            <a:endParaRPr kumimoji="0" lang="ru-RU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7572288" y="1944890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Малая Компьютерная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Академия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3F0F5-949B-470C-A702-73A6B63F0C8B}"/>
              </a:ext>
            </a:extLst>
          </p:cNvPr>
          <p:cNvSpPr txBox="1"/>
          <p:nvPr/>
        </p:nvSpPr>
        <p:spPr>
          <a:xfrm>
            <a:off x="6276891" y="2031389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лет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782F1-818E-4EC7-9170-0ABB16972646}"/>
              </a:ext>
            </a:extLst>
          </p:cNvPr>
          <p:cNvSpPr txBox="1"/>
          <p:nvPr/>
        </p:nvSpPr>
        <p:spPr>
          <a:xfrm>
            <a:off x="4453900" y="4736413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15</a:t>
            </a:r>
            <a:r>
              <a:rPr kumimoji="0" lang="ru-R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-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55</a:t>
            </a:r>
            <a:endParaRPr kumimoji="0" lang="ru-RU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566F1-31CF-4DFE-81E8-83824C34370F}"/>
              </a:ext>
            </a:extLst>
          </p:cNvPr>
          <p:cNvSpPr txBox="1"/>
          <p:nvPr/>
        </p:nvSpPr>
        <p:spPr>
          <a:xfrm>
            <a:off x="7587623" y="4967245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Профессиональное Компьютерное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99281-F8A5-4961-A85F-5C769ADCBFCD}"/>
              </a:ext>
            </a:extLst>
          </p:cNvPr>
          <p:cNvSpPr txBox="1"/>
          <p:nvPr/>
        </p:nvSpPr>
        <p:spPr>
          <a:xfrm>
            <a:off x="6655576" y="5345658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лет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sp>
        <p:nvSpPr>
          <p:cNvPr id="26" name="Прямоугольник 2">
            <a:extLst>
              <a:ext uri="{FF2B5EF4-FFF2-40B4-BE49-F238E27FC236}">
                <a16:creationId xmlns:a16="http://schemas.microsoft.com/office/drawing/2014/main" id="{C9AA7EFD-80B4-974A-9920-CE6785F77CA7}"/>
              </a:ext>
            </a:extLst>
          </p:cNvPr>
          <p:cNvSpPr/>
          <p:nvPr/>
        </p:nvSpPr>
        <p:spPr>
          <a:xfrm>
            <a:off x="3305974" y="72870"/>
            <a:ext cx="8695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Ubuntu" panose="020B0504030602030204" pitchFamily="34" charset="0"/>
              </a:rPr>
              <a:t>ПРОФЕССИОНАЛЬНОЕ Комплексное </a:t>
            </a:r>
            <a:r>
              <a:rPr lang="en-US" sz="4400" b="1" dirty="0">
                <a:solidFill>
                  <a:schemeClr val="bg1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>
                <a:solidFill>
                  <a:schemeClr val="bg1"/>
                </a:solidFill>
                <a:latin typeface="Ubuntu" panose="020B0504030602030204" pitchFamily="34" charset="0"/>
              </a:rPr>
              <a:t> образование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A3C19-9522-4064-8579-65ABFDA484B8}"/>
              </a:ext>
            </a:extLst>
          </p:cNvPr>
          <p:cNvSpPr txBox="1"/>
          <p:nvPr/>
        </p:nvSpPr>
        <p:spPr>
          <a:xfrm>
            <a:off x="4492080" y="3224243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8-15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7642186" y="3647878"/>
            <a:ext cx="396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Летний </a:t>
            </a:r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IT</a:t>
            </a:r>
            <a:r>
              <a:rPr lang="uk-UA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лагерь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67E5FA-E550-45F8-8B1A-104ABC5BD9D9}"/>
              </a:ext>
            </a:extLst>
          </p:cNvPr>
          <p:cNvSpPr txBox="1"/>
          <p:nvPr/>
        </p:nvSpPr>
        <p:spPr>
          <a:xfrm>
            <a:off x="6435180" y="3808367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14750599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build="allAtOnce"/>
      <p:bldP spid="29" grpId="0" build="allAtOnce"/>
      <p:bldP spid="46" grpId="0" build="allAtOnce"/>
      <p:bldP spid="47" grpId="0" build="allAtOnce"/>
      <p:bldP spid="48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СВОБОДНЫЙ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 В ИННОВАЦИОННОЙ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КАРЬЕРНЫЙ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ПРОФЕССИЯ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ИНТЕЛЛЕКТУАЛЬНАЯ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Преимущества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профессии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ПОСТОЯННОЕ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ВЫСОКИЙ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УДАЛЕННАЯ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60422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2115</TotalTime>
  <Words>1114</Words>
  <Application>Microsoft Office PowerPoint</Application>
  <PresentationFormat>Widescreen</PresentationFormat>
  <Paragraphs>296</Paragraphs>
  <Slides>39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39</vt:i4>
      </vt:variant>
    </vt:vector>
  </HeadingPairs>
  <TitlesOfParts>
    <vt:vector size="59" baseType="lpstr">
      <vt:lpstr>Microsoft YaHei</vt:lpstr>
      <vt:lpstr>Arial</vt:lpstr>
      <vt:lpstr>Calibri</vt:lpstr>
      <vt:lpstr>Calibri Light</vt:lpstr>
      <vt:lpstr>Courier New</vt:lpstr>
      <vt:lpstr>StarSymbol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4_Специальное оформление</vt:lpstr>
      <vt:lpstr>5_Специальное оформление</vt:lpstr>
      <vt:lpstr>6_Специальное оформление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IT-индустрия в первом полугодии 2018 вышла на 2 место в украинском экспорте услуг</vt:lpstr>
      <vt:lpstr>Что нужно сделать, чтобы стать программистом?</vt:lpstr>
      <vt:lpstr>PowerPoint Presentation</vt:lpstr>
      <vt:lpstr>PowerPoint Presentation</vt:lpstr>
      <vt:lpstr>PowerPoint Presentation</vt:lpstr>
      <vt:lpstr>PowerPoint Presentation</vt:lpstr>
      <vt:lpstr>Учеба</vt:lpstr>
      <vt:lpstr>Учите больше</vt:lpstr>
      <vt:lpstr>PowerPoint Presentation</vt:lpstr>
      <vt:lpstr>Учите английский</vt:lpstr>
      <vt:lpstr>Как найти работу?</vt:lpstr>
      <vt:lpstr>PowerPoint Presentation</vt:lpstr>
      <vt:lpstr>CV</vt:lpstr>
      <vt:lpstr>LinkedIn</vt:lpstr>
      <vt:lpstr>LinkedIn</vt:lpstr>
      <vt:lpstr>LinkedIn</vt:lpstr>
      <vt:lpstr>Теория Hard skills Soft skills Тестовое задание </vt:lpstr>
      <vt:lpstr>Необходимо сделать вовремя Делать внимательно Обязательно закончить задание Превратить в проект</vt:lpstr>
      <vt:lpstr>И еще…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Трудоустройство выпускников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358</cp:revision>
  <dcterms:created xsi:type="dcterms:W3CDTF">2019-02-04T17:57:26Z</dcterms:created>
  <dcterms:modified xsi:type="dcterms:W3CDTF">2019-09-20T15:26:18Z</dcterms:modified>
</cp:coreProperties>
</file>